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8263"/>
  <p:notesSz cx="5148263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9" autoAdjust="0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Naive</c:v>
                </c:pt>
              </c:strCache>
            </c:strRef>
          </c:tx>
          <c:spPr>
            <a:solidFill>
              <a:srgbClr val="315E99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Faithfulness</c:v>
                </c:pt>
                <c:pt idx="1">
                  <c:v>Answer Rel.</c:v>
                </c:pt>
                <c:pt idx="2">
                  <c:v>Ctx Precision</c:v>
                </c:pt>
                <c:pt idx="3">
                  <c:v>Ctx Recall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0.95750000000000002</c:v>
                </c:pt>
                <c:pt idx="1">
                  <c:v>0.94740000000000002</c:v>
                </c:pt>
                <c:pt idx="2">
                  <c:v>0.84260000000000002</c:v>
                </c:pt>
                <c:pt idx="3">
                  <c:v>0.98809999999999998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BE-483E-8DCD-818721741A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BM25</c:v>
                </c:pt>
              </c:strCache>
            </c:strRef>
          </c:tx>
          <c:spPr>
            <a:solidFill>
              <a:srgbClr val="2FBF71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Faithfulness</c:v>
                </c:pt>
                <c:pt idx="1">
                  <c:v>Answer Rel.</c:v>
                </c:pt>
                <c:pt idx="2">
                  <c:v>Ctx Precision</c:v>
                </c:pt>
                <c:pt idx="3">
                  <c:v>Ctx Recall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0.95920000000000005</c:v>
                </c:pt>
                <c:pt idx="1">
                  <c:v>0.94579999999999997</c:v>
                </c:pt>
                <c:pt idx="2">
                  <c:v>0.85819999999999996</c:v>
                </c:pt>
                <c:pt idx="3">
                  <c:v>0.98809999999999998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BE-483E-8DCD-818721741A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Ensemble</c:v>
                </c:pt>
              </c:strCache>
            </c:strRef>
          </c:tx>
          <c:spPr>
            <a:solidFill>
              <a:srgbClr val="F39C12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Faithfulness</c:v>
                </c:pt>
                <c:pt idx="1">
                  <c:v>Answer Rel.</c:v>
                </c:pt>
                <c:pt idx="2">
                  <c:v>Ctx Precision</c:v>
                </c:pt>
                <c:pt idx="3">
                  <c:v>Ctx Recall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0.95640000000000003</c:v>
                </c:pt>
                <c:pt idx="1">
                  <c:v>0.94730000000000003</c:v>
                </c:pt>
                <c:pt idx="2">
                  <c:v>0.83909999999999996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BE-483E-8DCD-818721741A5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Cohere Rerank</c:v>
                </c:pt>
              </c:strCache>
            </c:strRef>
          </c:tx>
          <c:spPr>
            <a:solidFill>
              <a:srgbClr val="6C7AE0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Faithfulness</c:v>
                </c:pt>
                <c:pt idx="1">
                  <c:v>Answer Rel.</c:v>
                </c:pt>
                <c:pt idx="2">
                  <c:v>Ctx Precision</c:v>
                </c:pt>
                <c:pt idx="3">
                  <c:v>Ctx Recall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0.95689999999999997</c:v>
                </c:pt>
                <c:pt idx="1">
                  <c:v>0.93969999999999998</c:v>
                </c:pt>
                <c:pt idx="2">
                  <c:v>0.89580000000000004</c:v>
                </c:pt>
                <c:pt idx="3">
                  <c:v>0.96730000000000005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BE-483E-8DCD-818721741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A254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.82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A254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0.05"/>
      </c:valAx>
      <c:spPr>
        <a:solidFill>
          <a:srgbClr val="F7F8FB"/>
        </a:solidFill>
        <a:ln>
          <a:noFill/>
        </a:ln>
        <a:effectLst/>
      </c:spPr>
    </c:plotArea>
    <c:legend>
      <c:legendPos val="b"/>
      <c:overlay val="0"/>
      <c:txPr>
        <a:bodyPr/>
        <a:lstStyle/>
        <a:p>
          <a:pPr>
            <a:defRPr sz="800"/>
          </a:pPr>
          <a:endParaRPr lang="en-US"/>
        </a:p>
      </c:txPr>
    </c:legend>
    <c:plotVisOnly val="1"/>
    <c:dispBlanksAs val="span"/>
    <c:showDLblsOverMax val="1"/>
  </c:chart>
  <c:spPr>
    <a:solidFill>
      <a:srgbClr val="F7F8FB"/>
    </a:solidFill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62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\\home\oai\share\00_README.md#:~:text=The%20GDELT%20RAG%20system%20is,search%20to%20advanced%20neural%20rerank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file:///\\home\oai\share\RUN_MANIFEST.json#:~:text=,0.9399267641484073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atasets/dwb2023/gdelt-rag-golden-testset-v2" TargetMode="External"/><Relationship Id="rId13" Type="http://schemas.openxmlformats.org/officeDocument/2006/relationships/hyperlink" Target="file:///\\home\oai\share\README.md#:~:text=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huggingface.co/datasets/dwb2023/gdelt-rag-sources-v2" TargetMode="External"/><Relationship Id="rId12" Type="http://schemas.openxmlformats.org/officeDocument/2006/relationships/hyperlink" Target="https://huggingface.co/datasets/dwb2023/gdelt-rag-evaluation-metrics/sql-console/LI3hpF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hyperlink" Target="https://github.com/aie8-cert-challenge/gdelt-knowledge-base/blob/main/CLAUDE.md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huggingface.co/datasets/dwb2023/gdelt-rag-evaluation-inputs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huggingface.co/datasets/dwb2023/gdelt-rag-evaluation-metrics" TargetMode="External"/><Relationship Id="rId14" Type="http://schemas.openxmlformats.org/officeDocument/2006/relationships/hyperlink" Target="file:///\\home\oai\share\README.md#:~:text=,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ie8-cert-challenge/gdelt-knowledge-base/tree/main/data/raw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aie8-cert-challenge/gdelt-knowledge-base/blob/main/CLAUDE.md#end-to-end-evaluation-flo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ie8-cert-challenge/gdelt-knowledge-base/blob/main/architecture/00_README.md" TargetMode="External"/><Relationship Id="rId5" Type="http://schemas.openxmlformats.org/officeDocument/2006/relationships/hyperlink" Target="https://github.com/aie8-cert-challenge/gdelt-knowledge-base/tree/main/deliverables" TargetMode="External"/><Relationship Id="rId4" Type="http://schemas.openxmlformats.org/officeDocument/2006/relationships/image" Target="../media/image20.png"/><Relationship Id="rId9" Type="http://schemas.openxmlformats.org/officeDocument/2006/relationships/hyperlink" Target="file:///\\home\oai\share\02_architecture_diagrams.md#:~:text=These%20diagrams%20comprehensively%20document%20the,GDELT%20RAG%20system%20architectu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html/2503.07584v1#:~:text=Throughout%20this%20work%20we%20use,3%20%2C%20%2029%2C%2012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html/2503.07584v1#:~:text=As%20a%20way%20to%20enhance,a%20KG%20without%20the%20user" TargetMode="External"/><Relationship Id="rId5" Type="http://schemas.openxmlformats.org/officeDocument/2006/relationships/hyperlink" Target="https://arxiv.org/html/2503.07584v1#:~:text=GDELT%20describes%20its%20structure%20as,of%20the%20relational%20database%20schema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file:///\\home\oai\share\README.md#:~:text=,PDF" TargetMode="External"/><Relationship Id="rId5" Type="http://schemas.openxmlformats.org/officeDocument/2006/relationships/hyperlink" Target="file:///\\home\oai\share\README.md#:~:text=raw%2F2503,format%20persistence%20%E2%86%93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\\home\oai\share\00_README.md#:~:text=%2A%2ATechnology%20Stack%3A%2A%2A%20,v3.5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file:///\\home\oai\share\00_README.md#:~:text=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hyperlink" Target="https://huggingface.co/datasets/dwb2023/gdelt-rag-sources-v2" TargetMode="External"/><Relationship Id="rId12" Type="http://schemas.openxmlformats.org/officeDocument/2006/relationships/hyperlink" Target="file:///\\home\oai\share\README.md#:~:text=,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file:///\\home\oai\share\README.md#:~:text=raw%2F2503,format%20persistence%20%E2%86%93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huggingface.co/datasets/dwb2023/gdelt-rag-golden-testset-v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file:///\\home\oai\share\02_architecture_diagrams.md#:~:text=,5" TargetMode="External"/><Relationship Id="rId4" Type="http://schemas.openxmlformats.org/officeDocument/2006/relationships/hyperlink" Target="file:///\\home\oai\share\00_README.md#:~:text=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file:///\\home\oai\share\02_architecture_diagrams.md#:~:text=" TargetMode="External"/><Relationship Id="rId4" Type="http://schemas.openxmlformats.org/officeDocument/2006/relationships/hyperlink" Target="file:///\\home\oai\share\02_architecture_diagrams.md#:~:text=,5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hyperlink" Target="file:///\\home\oai\share\02_architecture_diagrams.md#:~:text=%2A%2ARAGAS%20metrics%3A%2A%2A%20,cover%20ground%20truth%20reference%20contexts" TargetMode="External"/><Relationship Id="rId4" Type="http://schemas.openxmlformats.org/officeDocument/2006/relationships/image" Target="../media/image12.png"/><Relationship Id="rId9" Type="http://schemas.openxmlformats.org/officeDocument/2006/relationships/hyperlink" Target="file:///\\home\oai\share\02_architecture_diagrams.md#:~:text=This%20diagram%20shows%20the%20complete,testset%20using%20four%20RAGAS%20metr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8072"/>
          </a:xfrm>
          <a:prstGeom prst="rect">
            <a:avLst/>
          </a:prstGeom>
          <a:solidFill>
            <a:srgbClr val="F7F8FB">
              <a:alpha val="60000"/>
            </a:srgbClr>
          </a:solidFill>
          <a:ln w="12700">
            <a:solidFill>
              <a:srgbClr val="F7F8FB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1"/>
          <p:cNvSpPr/>
          <p:nvPr/>
        </p:nvSpPr>
        <p:spPr>
          <a:xfrm>
            <a:off x="457200" y="1645920"/>
            <a:ext cx="82296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315E99"/>
                </a:solidFill>
              </a:rPr>
              <a:t>GDELT Knowledge Base</a:t>
            </a:r>
            <a:endParaRPr lang="en-US" sz="4000" dirty="0"/>
          </a:p>
          <a:p>
            <a:pPr marL="0" indent="0" algn="ctr">
              <a:buNone/>
            </a:pPr>
            <a:r>
              <a:rPr lang="en-US" sz="2000" i="1" dirty="0">
                <a:solidFill>
                  <a:srgbClr val="2A4B7C"/>
                </a:solidFill>
              </a:rPr>
              <a:t>Intelligent Retrieval &amp; RAG Evaluation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914400" y="338328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i="1" dirty="0">
                <a:solidFill>
                  <a:srgbClr val="0A2540"/>
                </a:solidFill>
              </a:rPr>
              <a:t>Learning to navigate complex events with multi-strategy retrieval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4"/>
              </a:rPr>
              <a:t>[1]</a:t>
            </a:r>
            <a:endParaRPr lang="en-US"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15E99"/>
                </a:solidFill>
              </a:rPr>
              <a:t>Performance &amp; Next Steps</a:t>
            </a:r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51FE1-1AE0-D95B-9EF1-1DF97C322EB7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1280160"/>
            <a:ext cx="7200900" cy="1485900"/>
            <a:chOff x="457200" y="1280160"/>
            <a:chExt cx="5760720" cy="1188720"/>
          </a:xfrm>
        </p:grpSpPr>
        <p:sp>
          <p:nvSpPr>
            <p:cNvPr id="4" name="Text 1"/>
            <p:cNvSpPr/>
            <p:nvPr/>
          </p:nvSpPr>
          <p:spPr>
            <a:xfrm>
              <a:off x="457200" y="1280160"/>
              <a:ext cx="1371600" cy="2286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100" b="1" dirty="0">
                  <a:solidFill>
                    <a:srgbClr val="0A2540"/>
                  </a:solidFill>
                </a:rPr>
                <a:t>Naive</a:t>
              </a:r>
              <a:endParaRPr lang="en-US" sz="1100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1920240" y="1335024"/>
              <a:ext cx="3474720" cy="109728"/>
            </a:xfrm>
            <a:prstGeom prst="roundRect">
              <a:avLst>
                <a:gd name="adj" fmla="val 50000"/>
              </a:avLst>
            </a:prstGeom>
            <a:solidFill>
              <a:srgbClr val="FCE4EC"/>
            </a:solidFill>
            <a:ln w="12700">
              <a:solidFill>
                <a:srgbClr val="FCE4EC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" name="Shape 3"/>
            <p:cNvSpPr/>
            <p:nvPr/>
          </p:nvSpPr>
          <p:spPr>
            <a:xfrm>
              <a:off x="1920240" y="1335024"/>
              <a:ext cx="556069" cy="109728"/>
            </a:xfrm>
            <a:prstGeom prst="roundRect">
              <a:avLst>
                <a:gd name="adj" fmla="val 50000"/>
              </a:avLst>
            </a:prstGeom>
            <a:solidFill>
              <a:srgbClr val="E3F2FD"/>
            </a:solidFill>
            <a:ln w="12700">
              <a:solidFill>
                <a:srgbClr val="E3F2FD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Text 4"/>
            <p:cNvSpPr/>
            <p:nvPr/>
          </p:nvSpPr>
          <p:spPr>
            <a:xfrm>
              <a:off x="5486400" y="1280160"/>
              <a:ext cx="731520" cy="2286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0.926</a:t>
              </a:r>
              <a:endParaRPr lang="en-US" sz="10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457200" y="1600200"/>
              <a:ext cx="1371600" cy="2286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100" b="1" dirty="0">
                  <a:solidFill>
                    <a:srgbClr val="0A2540"/>
                  </a:solidFill>
                </a:rPr>
                <a:t>BM25</a:t>
              </a:r>
              <a:endParaRPr lang="en-US" sz="1100" dirty="0"/>
            </a:p>
          </p:txBody>
        </p:sp>
        <p:sp>
          <p:nvSpPr>
            <p:cNvPr id="9" name="Shape 6"/>
            <p:cNvSpPr/>
            <p:nvPr/>
          </p:nvSpPr>
          <p:spPr>
            <a:xfrm>
              <a:off x="1920240" y="1655064"/>
              <a:ext cx="3474720" cy="109728"/>
            </a:xfrm>
            <a:prstGeom prst="roundRect">
              <a:avLst>
                <a:gd name="adj" fmla="val 50000"/>
              </a:avLst>
            </a:prstGeom>
            <a:solidFill>
              <a:srgbClr val="FCE4EC"/>
            </a:solidFill>
            <a:ln w="12700">
              <a:solidFill>
                <a:srgbClr val="FCE4EC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Shape 7"/>
            <p:cNvSpPr/>
            <p:nvPr/>
          </p:nvSpPr>
          <p:spPr>
            <a:xfrm>
              <a:off x="1920240" y="1655064"/>
              <a:ext cx="712089" cy="109728"/>
            </a:xfrm>
            <a:prstGeom prst="roundRect">
              <a:avLst>
                <a:gd name="adj" fmla="val 50000"/>
              </a:avLst>
            </a:prstGeom>
            <a:solidFill>
              <a:srgbClr val="E8F5E9"/>
            </a:solidFill>
            <a:ln w="12700">
              <a:solidFill>
                <a:srgbClr val="E8F5E9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Text 8"/>
            <p:cNvSpPr/>
            <p:nvPr/>
          </p:nvSpPr>
          <p:spPr>
            <a:xfrm>
              <a:off x="5486400" y="1600200"/>
              <a:ext cx="731520" cy="2286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0.932</a:t>
              </a:r>
              <a:endParaRPr lang="en-US" sz="10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457200" y="1920240"/>
              <a:ext cx="1371600" cy="2286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100" b="1" dirty="0">
                  <a:solidFill>
                    <a:srgbClr val="0A2540"/>
                  </a:solidFill>
                </a:rPr>
                <a:t>Ensemble</a:t>
              </a:r>
              <a:endParaRPr lang="en-US" sz="1100" dirty="0"/>
            </a:p>
          </p:txBody>
        </p:sp>
        <p:sp>
          <p:nvSpPr>
            <p:cNvPr id="13" name="Shape 10"/>
            <p:cNvSpPr/>
            <p:nvPr/>
          </p:nvSpPr>
          <p:spPr>
            <a:xfrm>
              <a:off x="1920240" y="1975104"/>
              <a:ext cx="3474720" cy="109728"/>
            </a:xfrm>
            <a:prstGeom prst="roundRect">
              <a:avLst>
                <a:gd name="adj" fmla="val 50000"/>
              </a:avLst>
            </a:prstGeom>
            <a:solidFill>
              <a:srgbClr val="FCE4EC"/>
            </a:solidFill>
            <a:ln w="12700">
              <a:solidFill>
                <a:srgbClr val="FCE4EC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Shape 11"/>
            <p:cNvSpPr/>
            <p:nvPr/>
          </p:nvSpPr>
          <p:spPr>
            <a:xfrm>
              <a:off x="1920240" y="1975104"/>
              <a:ext cx="628078" cy="109728"/>
            </a:xfrm>
            <a:prstGeom prst="roundRect">
              <a:avLst>
                <a:gd name="adj" fmla="val 50000"/>
              </a:avLst>
            </a:prstGeom>
            <a:solidFill>
              <a:srgbClr val="FFF3E0"/>
            </a:solidFill>
            <a:ln w="12700">
              <a:solidFill>
                <a:srgbClr val="FFF3E0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Text 12"/>
            <p:cNvSpPr/>
            <p:nvPr/>
          </p:nvSpPr>
          <p:spPr>
            <a:xfrm>
              <a:off x="5486400" y="1920240"/>
              <a:ext cx="731520" cy="2286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0.923</a:t>
              </a:r>
              <a:endParaRPr lang="en-US" sz="10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457200" y="2240280"/>
              <a:ext cx="1371600" cy="2286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100" b="1" dirty="0">
                  <a:solidFill>
                    <a:srgbClr val="0A2540"/>
                  </a:solidFill>
                </a:rPr>
                <a:t>Cohere Rerank</a:t>
              </a:r>
              <a:endParaRPr lang="en-US" sz="1100" dirty="0"/>
            </a:p>
          </p:txBody>
        </p:sp>
        <p:sp>
          <p:nvSpPr>
            <p:cNvPr id="17" name="Shape 14"/>
            <p:cNvSpPr/>
            <p:nvPr/>
          </p:nvSpPr>
          <p:spPr>
            <a:xfrm>
              <a:off x="1920240" y="2295144"/>
              <a:ext cx="3474720" cy="109728"/>
            </a:xfrm>
            <a:prstGeom prst="roundRect">
              <a:avLst>
                <a:gd name="adj" fmla="val 50000"/>
              </a:avLst>
            </a:prstGeom>
            <a:solidFill>
              <a:srgbClr val="FCE4EC"/>
            </a:solidFill>
            <a:ln w="12700">
              <a:solidFill>
                <a:srgbClr val="FCE4EC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Shape 15"/>
            <p:cNvSpPr/>
            <p:nvPr/>
          </p:nvSpPr>
          <p:spPr>
            <a:xfrm>
              <a:off x="1920240" y="2295144"/>
              <a:ext cx="796099" cy="109728"/>
            </a:xfrm>
            <a:prstGeom prst="roundRect">
              <a:avLst>
                <a:gd name="adj" fmla="val 50000"/>
              </a:avLst>
            </a:prstGeom>
            <a:solidFill>
              <a:srgbClr val="F3E5F5"/>
            </a:solidFill>
            <a:ln w="12700">
              <a:solidFill>
                <a:srgbClr val="F3E5F5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Text 16"/>
            <p:cNvSpPr/>
            <p:nvPr/>
          </p:nvSpPr>
          <p:spPr>
            <a:xfrm>
              <a:off x="5486400" y="2240280"/>
              <a:ext cx="731520" cy="2286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0.944</a:t>
              </a:r>
              <a:endParaRPr lang="en-US" sz="1000" dirty="0"/>
            </a:p>
          </p:txBody>
        </p:sp>
      </p:grpSp>
      <p:sp>
        <p:nvSpPr>
          <p:cNvPr id="20" name="Text 17"/>
          <p:cNvSpPr/>
          <p:nvPr/>
        </p:nvSpPr>
        <p:spPr>
          <a:xfrm>
            <a:off x="660385" y="2738804"/>
            <a:ext cx="777240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2A4B7C"/>
                </a:solidFill>
              </a:rPr>
              <a:t>Findings
</a:t>
            </a:r>
            <a:r>
              <a:rPr lang="en-US" sz="1000" dirty="0">
                <a:solidFill>
                  <a:srgbClr val="0A2540"/>
                </a:solidFill>
              </a:rPr>
              <a:t>• Cohere Rerank achieves the highest average due to enhanced context precision.
• BM25 improves precision over Naive but slightly lowers answer relevancy.
• Ensemble balances dense &amp; sparse but does not surpass extremes.
</a:t>
            </a:r>
            <a:r>
              <a:rPr lang="en-US" sz="1300" b="1" dirty="0">
                <a:solidFill>
                  <a:srgbClr val="2A4B7C"/>
                </a:solidFill>
              </a:rPr>
              <a:t>
Next Steps
</a:t>
            </a:r>
            <a:r>
              <a:rPr lang="en-US" sz="1000" dirty="0">
                <a:solidFill>
                  <a:srgbClr val="0A2540"/>
                </a:solidFill>
              </a:rPr>
              <a:t>• Dynamic weighting &amp; meta-learning to adapt retrieval strategy per query.
• Graph-based retrieval exploiting event relations for deeper context.
• Integrate graph neural rankers &amp; cross-lingual embeddings.
• Evaluate on additional domains to stress‑test generalisability.</a:t>
            </a:r>
            <a:endParaRPr lang="en-US" sz="13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97" y="3200395"/>
            <a:ext cx="274320" cy="274320"/>
          </a:xfrm>
          <a:prstGeom prst="rect">
            <a:avLst/>
          </a:prstGeom>
        </p:spPr>
      </p:pic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97" y="4062041"/>
            <a:ext cx="274320" cy="27432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6"/>
              </a:rPr>
              <a:t>[14]</a:t>
            </a:r>
            <a:endParaRPr lang="en-US" sz="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15E99"/>
                </a:solidFill>
              </a:rPr>
              <a:t>Anchors &amp; Transparency</a:t>
            </a:r>
            <a:endParaRPr lang="en-US" sz="2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" y="1097280"/>
            <a:ext cx="2743200" cy="1828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4320" y="3094012"/>
            <a:ext cx="2743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2A4B7C"/>
                </a:solidFill>
              </a:rPr>
              <a:t>Ontology (not integrated currently)
</a:t>
            </a:r>
            <a:r>
              <a:rPr lang="en-US" sz="900" dirty="0">
                <a:solidFill>
                  <a:srgbClr val="0A2540"/>
                </a:solidFill>
              </a:rPr>
              <a:t>Mapping relational tables to entities &amp; relationships enables KG‑based retrieval with richer context.</a:t>
            </a:r>
            <a:endParaRPr lang="en-US" sz="1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00400" y="1097280"/>
            <a:ext cx="2743200" cy="18288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200400" y="3094012"/>
            <a:ext cx="2743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2A4B7C"/>
                </a:solidFill>
              </a:rPr>
              <a:t>Schema (not integrated currently)
</a:t>
            </a:r>
            <a:r>
              <a:rPr lang="en-US" sz="900" dirty="0">
                <a:solidFill>
                  <a:srgbClr val="0A2540"/>
                </a:solidFill>
              </a:rPr>
              <a:t>Relational structure of actors, events, geographies, mentions &amp; articles forms the basis for graph conversion.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26480" y="1097280"/>
            <a:ext cx="2743200" cy="21031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26480" y="3094012"/>
            <a:ext cx="27432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2A4B7C"/>
                </a:solidFill>
              </a:rPr>
              <a:t>Interactive UI
</a:t>
            </a:r>
            <a:r>
              <a:rPr lang="en-US" sz="900" dirty="0">
                <a:solidFill>
                  <a:srgbClr val="0A2540"/>
                </a:solidFill>
              </a:rPr>
              <a:t>LangGraph Studio visualises retrieval pipelines and encourages experimentation via chat and live panels.</a:t>
            </a:r>
            <a:endParaRPr lang="en-US" sz="1200" dirty="0"/>
          </a:p>
        </p:txBody>
      </p:sp>
      <p:sp>
        <p:nvSpPr>
          <p:cNvPr id="10" name="Shape 4"/>
          <p:cNvSpPr/>
          <p:nvPr/>
        </p:nvSpPr>
        <p:spPr>
          <a:xfrm>
            <a:off x="274320" y="4167200"/>
            <a:ext cx="8595360" cy="685800"/>
          </a:xfrm>
          <a:prstGeom prst="roundRect">
            <a:avLst>
              <a:gd name="adj" fmla="val 8333"/>
            </a:avLst>
          </a:prstGeom>
          <a:solidFill>
            <a:srgbClr val="E8F5E9"/>
          </a:solidFill>
          <a:ln w="12700">
            <a:solidFill>
              <a:srgbClr val="2A4B7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5"/>
          <p:cNvSpPr/>
          <p:nvPr/>
        </p:nvSpPr>
        <p:spPr>
          <a:xfrm>
            <a:off x="320040" y="4251960"/>
            <a:ext cx="8503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A4B7C"/>
                </a:solidFill>
              </a:rPr>
              <a:t>Datasets: </a:t>
            </a:r>
            <a:r>
              <a:rPr lang="en-US" sz="1000" u="sng" dirty="0">
                <a:solidFill>
                  <a:srgbClr val="315E9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sources</a:t>
            </a:r>
            <a:r>
              <a:rPr lang="en-US" sz="1000" dirty="0">
                <a:solidFill>
                  <a:srgbClr val="0A2540"/>
                </a:solidFill>
              </a:rPr>
              <a:t> | </a:t>
            </a:r>
            <a:r>
              <a:rPr lang="en-US" sz="1000" u="sng" dirty="0">
                <a:solidFill>
                  <a:srgbClr val="315E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testset</a:t>
            </a:r>
            <a:r>
              <a:rPr lang="en-US" sz="1000" dirty="0">
                <a:solidFill>
                  <a:srgbClr val="0A2540"/>
                </a:solidFill>
              </a:rPr>
              <a:t> | </a:t>
            </a:r>
            <a:r>
              <a:rPr lang="en-US" sz="1000" u="sng" dirty="0">
                <a:solidFill>
                  <a:srgbClr val="315E99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 metrics</a:t>
            </a:r>
            <a:r>
              <a:rPr lang="en-US" sz="1000" dirty="0">
                <a:solidFill>
                  <a:srgbClr val="0A2540"/>
                </a:solidFill>
              </a:rPr>
              <a:t> | </a:t>
            </a:r>
            <a:r>
              <a:rPr lang="en-US" sz="1000" u="sng" dirty="0">
                <a:solidFill>
                  <a:srgbClr val="315E99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 inputs</a:t>
            </a:r>
            <a:endParaRPr lang="en-US" sz="1000" dirty="0"/>
          </a:p>
          <a:p>
            <a:pPr marL="0" indent="0">
              <a:buNone/>
            </a:pPr>
            <a:r>
              <a:rPr lang="en-US" sz="1000" b="1" dirty="0">
                <a:solidFill>
                  <a:srgbClr val="2A4B7C"/>
                </a:solidFill>
              </a:rPr>
              <a:t>Reproducible workflow: 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0A2540"/>
                </a:solidFill>
                <a:hlinkClick r:id="rId11"/>
              </a:rPr>
              <a:t>make process</a:t>
            </a:r>
            <a:r>
              <a:rPr lang="en-US" sz="1000" dirty="0">
                <a:solidFill>
                  <a:srgbClr val="0A2540"/>
                </a:solidFill>
              </a:rPr>
              <a:t> executes modular steps; manifests track provenance &amp; checksums, ensuring transparency. Explore metrics in the </a:t>
            </a:r>
            <a:r>
              <a:rPr lang="en-US" sz="1000" dirty="0">
                <a:solidFill>
                  <a:srgbClr val="0A2540"/>
                </a:solidFill>
                <a:hlinkClick r:id="rId12"/>
              </a:rPr>
              <a:t>interactive Hugging Face Datasets SQL console</a:t>
            </a:r>
            <a:r>
              <a:rPr lang="en-US" sz="1000" dirty="0">
                <a:solidFill>
                  <a:srgbClr val="0A2540"/>
                </a:solidFill>
              </a:rPr>
              <a:t>.</a:t>
            </a:r>
            <a:endParaRPr lang="en-US" sz="1000" dirty="0"/>
          </a:p>
        </p:txBody>
      </p:sp>
      <p:sp>
        <p:nvSpPr>
          <p:cNvPr id="12" name="Text 6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13"/>
              </a:rPr>
              <a:t>[19]</a:t>
            </a:r>
            <a:r>
              <a:rPr lang="en-US" sz="700" dirty="0">
                <a:solidFill>
                  <a:srgbClr val="000000"/>
                </a:solidFill>
              </a:rPr>
              <a:t>   </a:t>
            </a:r>
            <a:r>
              <a:rPr lang="en-US" sz="700" u="sng" dirty="0">
                <a:solidFill>
                  <a:srgbClr val="315E99"/>
                </a:solidFill>
                <a:hlinkClick r:id="rId14"/>
              </a:rPr>
              <a:t>[20]</a:t>
            </a:r>
            <a:endParaRPr lang="en-US"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8072"/>
          </a:xfrm>
          <a:prstGeom prst="rect">
            <a:avLst/>
          </a:prstGeom>
          <a:solidFill>
            <a:srgbClr val="F7F8FB">
              <a:alpha val="50000"/>
            </a:srgbClr>
          </a:solidFill>
          <a:ln w="12700">
            <a:solidFill>
              <a:srgbClr val="F7F8FB">
                <a:alpha val="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15E99"/>
                </a:solidFill>
              </a:rPr>
              <a:t>Conclusions &amp; Reflections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57200" y="1280160"/>
            <a:ext cx="868680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A4B7C"/>
                </a:solidFill>
              </a:rPr>
              <a:t>Key Takeaways</a:t>
            </a:r>
            <a:r>
              <a:rPr lang="en-US" sz="1400" b="1" dirty="0">
                <a:solidFill>
                  <a:srgbClr val="2A4B7C"/>
                </a:solidFill>
              </a:rPr>
              <a:t>
</a:t>
            </a:r>
            <a:r>
              <a:rPr lang="en-US" sz="1100" dirty="0">
                <a:solidFill>
                  <a:srgbClr val="0A2540"/>
                </a:solidFill>
              </a:rPr>
              <a:t>• Multi‑layer architecture promotes modularity &amp; separation of concerns.
• Retriever factory enables experimentation &amp; easy comparison of dense, sparse, hybrid &amp; reranked methods.
• RAGAS metrics (faithfulness, answer relevancy, context precision &amp; recall) provide holistic evaluation.
• Manifest-driven reproducibility ensures deterministic results &amp; data lineage.
</a:t>
            </a:r>
            <a:r>
              <a:rPr lang="en-US" sz="1400" b="1" dirty="0">
                <a:solidFill>
                  <a:srgbClr val="2A4B7C"/>
                </a:solidFill>
              </a:rPr>
              <a:t>
</a:t>
            </a:r>
            <a:r>
              <a:rPr lang="en-US" sz="1600" b="1" dirty="0">
                <a:solidFill>
                  <a:srgbClr val="2A4B7C"/>
                </a:solidFill>
              </a:rPr>
              <a:t>Reflection</a:t>
            </a:r>
            <a:r>
              <a:rPr lang="en-US" sz="1400" b="1" dirty="0">
                <a:solidFill>
                  <a:srgbClr val="2A4B7C"/>
                </a:solidFill>
              </a:rPr>
              <a:t>
</a:t>
            </a:r>
            <a:r>
              <a:rPr lang="en-US" sz="1100" dirty="0">
                <a:solidFill>
                  <a:srgbClr val="0A2540"/>
                </a:solidFill>
              </a:rPr>
              <a:t>This study showcases a production-grade RAG system built atop GDELT documentation and papers. The architecture and evaluation methodologies can </a:t>
            </a:r>
            <a:r>
              <a:rPr lang="en-US" sz="1100" dirty="0" err="1">
                <a:solidFill>
                  <a:srgbClr val="0A2540"/>
                </a:solidFill>
              </a:rPr>
              <a:t>generalise</a:t>
            </a:r>
            <a:r>
              <a:rPr lang="en-US" sz="1100" dirty="0">
                <a:solidFill>
                  <a:srgbClr val="0A2540"/>
                </a:solidFill>
              </a:rPr>
              <a:t> to learning how to more effectively use other knowledge graphs, fostering rigorous experimentation and observability. Future work may explore Semantic Chunking, Parent Document retrieval methods, </a:t>
            </a:r>
            <a:r>
              <a:rPr lang="en-US" sz="1100" dirty="0" err="1">
                <a:solidFill>
                  <a:srgbClr val="0A2540"/>
                </a:solidFill>
              </a:rPr>
              <a:t>GraphRAG</a:t>
            </a:r>
            <a:r>
              <a:rPr lang="en-US" sz="1100" dirty="0">
                <a:solidFill>
                  <a:srgbClr val="0A2540"/>
                </a:solidFill>
              </a:rPr>
              <a:t> techniques, dynamic retrieval selection and broader multi-lingual datasets.</a:t>
            </a:r>
          </a:p>
          <a:p>
            <a:pPr marL="0" indent="0">
              <a:buNone/>
            </a:pPr>
            <a:endParaRPr lang="en-US" sz="1100" dirty="0">
              <a:solidFill>
                <a:srgbClr val="0A2540"/>
              </a:solidFill>
            </a:endParaRPr>
          </a:p>
          <a:p>
            <a:r>
              <a:rPr lang="en-US" sz="1100" dirty="0">
                <a:solidFill>
                  <a:srgbClr val="0A2540"/>
                </a:solidFill>
              </a:rPr>
              <a:t>For a deeper dive:</a:t>
            </a:r>
          </a:p>
          <a:p>
            <a:endParaRPr lang="en-US" dirty="0">
              <a:hlinkClick r:id="rId5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A2540"/>
                </a:solidFill>
                <a:hlinkClick r:id="rId5"/>
              </a:rPr>
              <a:t>deliverables</a:t>
            </a:r>
            <a:endParaRPr lang="en-US" sz="1100" dirty="0">
              <a:solidFill>
                <a:srgbClr val="0A254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A2540"/>
                </a:solidFill>
                <a:hlinkClick r:id="rId6"/>
              </a:rPr>
              <a:t>architecture</a:t>
            </a:r>
            <a:endParaRPr lang="en-US" sz="1400" dirty="0">
              <a:solidFill>
                <a:srgbClr val="0A254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A2540"/>
                </a:solidFill>
              </a:rPr>
              <a:t>Teaching Claude Code how to </a:t>
            </a:r>
            <a:r>
              <a:rPr lang="en-US" sz="1100" dirty="0">
                <a:solidFill>
                  <a:srgbClr val="0A2540"/>
                </a:solidFill>
                <a:hlinkClick r:id="rId7"/>
              </a:rPr>
              <a:t>`make` it from scratch</a:t>
            </a:r>
            <a:endParaRPr lang="en-US" sz="1100" dirty="0">
              <a:solidFill>
                <a:srgbClr val="0A254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A2540"/>
                </a:solidFill>
                <a:hlinkClick r:id="rId8"/>
              </a:rPr>
              <a:t>GDELT papers and documentation</a:t>
            </a:r>
            <a:endParaRPr lang="en-US" sz="1100" dirty="0">
              <a:solidFill>
                <a:srgbClr val="0A2540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9"/>
              </a:rPr>
              <a:t>[15]</a:t>
            </a:r>
            <a:endParaRPr lang="en-US"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315E99"/>
                </a:solidFill>
              </a:rPr>
              <a:t>What is GDELT?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57200" y="1280160"/>
            <a:ext cx="45720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A4B7C"/>
                </a:solidFill>
              </a:rPr>
              <a:t>Real‑time global record</a:t>
            </a:r>
            <a:r>
              <a:rPr lang="en-US" sz="1400" b="1" dirty="0">
                <a:solidFill>
                  <a:srgbClr val="2A4B7C"/>
                </a:solidFill>
              </a:rPr>
              <a:t>
</a:t>
            </a:r>
            <a:r>
              <a:rPr lang="en-US" sz="1000" dirty="0">
                <a:solidFill>
                  <a:srgbClr val="0A2540"/>
                </a:solidFill>
              </a:rPr>
              <a:t>• GDELT aggregates news reports every 15 minutes, capturing events around the world from news, blogs and social media.
• It records information on people, organizations, locations, themes and emotions, offering a snapshot of the world’s events.
</a:t>
            </a:r>
            <a:r>
              <a:rPr lang="en-US" sz="1400" b="1" dirty="0">
                <a:solidFill>
                  <a:srgbClr val="2A4B7C"/>
                </a:solidFill>
              </a:rPr>
              <a:t>
</a:t>
            </a:r>
            <a:r>
              <a:rPr lang="en-US" sz="1600" b="1" dirty="0">
                <a:solidFill>
                  <a:srgbClr val="2A4B7C"/>
                </a:solidFill>
              </a:rPr>
              <a:t>Applications</a:t>
            </a:r>
            <a:r>
              <a:rPr lang="en-US" sz="1400" b="1" dirty="0">
                <a:solidFill>
                  <a:srgbClr val="2A4B7C"/>
                </a:solidFill>
              </a:rPr>
              <a:t>
</a:t>
            </a:r>
            <a:r>
              <a:rPr lang="en-US" sz="1000" dirty="0">
                <a:solidFill>
                  <a:srgbClr val="0A2540"/>
                </a:solidFill>
              </a:rPr>
              <a:t>• Event monitoring and crisis detection.
• Risk assessment and predictive analytics.
• Social science research and trend analysis.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2080" y="1097280"/>
            <a:ext cx="3657600" cy="3474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5"/>
              </a:rPr>
              <a:t>[16]</a:t>
            </a:r>
            <a:endParaRPr lang="en-US" sz="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315E99"/>
                </a:solidFill>
              </a:rPr>
              <a:t>GDELT KG Purpose &amp; Use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57200" y="1280160"/>
            <a:ext cx="45720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2A4B7C"/>
                </a:solidFill>
              </a:rPr>
              <a:t>From GKG2 to Graph
</a:t>
            </a:r>
            <a:r>
              <a:rPr lang="en-US" sz="1000" dirty="0">
                <a:solidFill>
                  <a:srgbClr val="0A2540"/>
                </a:solidFill>
              </a:rPr>
              <a:t>• GDELT’s Global Knowledge Graph (GKG2) is stored in multiple relational tables linking events, mentions and articles.
• Converting these tables into a proper knowledge graph requires an ontology that mirrors the relational schema.
</a:t>
            </a:r>
            <a:r>
              <a:rPr lang="en-US" sz="1400" b="1" dirty="0">
                <a:solidFill>
                  <a:srgbClr val="2A4B7C"/>
                </a:solidFill>
              </a:rPr>
              <a:t>
Limitations of Text‑Only RAG
</a:t>
            </a:r>
            <a:r>
              <a:rPr lang="en-US" sz="1000" dirty="0">
                <a:solidFill>
                  <a:srgbClr val="0A2540"/>
                </a:solidFill>
              </a:rPr>
              <a:t>• Standard RAG pipelines using unstructured text miss global relationships embedded in the event graph.
• KG‑based retrieval lets LLMs ingest relational context, enabling richer reasoning over events and actors.
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5212080" y="1280160"/>
            <a:ext cx="3657600" cy="2926080"/>
          </a:xfrm>
          <a:prstGeom prst="roundRect">
            <a:avLst>
              <a:gd name="adj" fmla="val 1563"/>
            </a:avLst>
          </a:prstGeom>
          <a:solidFill>
            <a:srgbClr val="E8F5E9"/>
          </a:solidFill>
          <a:ln w="12700">
            <a:solidFill>
              <a:srgbClr val="315E99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5303520" y="1371600"/>
            <a:ext cx="34747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A2540"/>
                </a:solidFill>
              </a:rPr>
              <a:t>A Typical Use Case for GDELT Data
</a:t>
            </a:r>
            <a:r>
              <a:rPr lang="en-US" sz="1000" b="1" dirty="0">
                <a:solidFill>
                  <a:srgbClr val="0A2540"/>
                </a:solidFill>
              </a:rPr>
              <a:t>L</a:t>
            </a:r>
            <a:r>
              <a:rPr lang="en-US" sz="1000" dirty="0">
                <a:solidFill>
                  <a:srgbClr val="0A2540"/>
                </a:solidFill>
              </a:rPr>
              <a:t>everage GDELT events and the derived knowledge graph to augment an agentic RAG system of global event data.</a:t>
            </a:r>
            <a:br>
              <a:rPr lang="en-US" sz="1000" dirty="0">
                <a:solidFill>
                  <a:srgbClr val="0A2540"/>
                </a:solidFill>
              </a:rPr>
            </a:br>
            <a:br>
              <a:rPr lang="en-US" sz="1000" dirty="0">
                <a:solidFill>
                  <a:srgbClr val="0A2540"/>
                </a:solidFill>
              </a:rPr>
            </a:br>
            <a:r>
              <a:rPr lang="en-US" sz="1000" dirty="0">
                <a:solidFill>
                  <a:srgbClr val="0A2540"/>
                </a:solidFill>
              </a:rPr>
              <a:t>By integrating graph‑based retrieval strategies, your pipeline captures relationships between actors, locations and themes, providing deeper context for question answering.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1371600"/>
            <a:ext cx="320040" cy="3200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5"/>
              </a:rPr>
              <a:t>[17]</a:t>
            </a:r>
            <a:r>
              <a:rPr lang="en-US" sz="700" dirty="0">
                <a:solidFill>
                  <a:srgbClr val="000000"/>
                </a:solidFill>
              </a:rPr>
              <a:t>   </a:t>
            </a:r>
            <a:r>
              <a:rPr lang="en-US" sz="700" u="sng" dirty="0">
                <a:solidFill>
                  <a:srgbClr val="315E99"/>
                </a:solidFill>
                <a:hlinkClick r:id="rId6"/>
              </a:rPr>
              <a:t>[18]</a:t>
            </a:r>
            <a:endParaRPr lang="en-US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74320" cy="5148072"/>
          </a:xfrm>
          <a:prstGeom prst="rect">
            <a:avLst/>
          </a:prstGeom>
          <a:solidFill>
            <a:srgbClr val="315E99"/>
          </a:solidFill>
          <a:ln w="12700">
            <a:solidFill>
              <a:srgbClr val="315E99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15E99"/>
                </a:solidFill>
              </a:rPr>
              <a:t>Problem &amp; Audience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57200" y="1188720"/>
            <a:ext cx="8412480" cy="29260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r>
              <a:rPr lang="en-US" sz="1400" b="1" dirty="0">
                <a:solidFill>
                  <a:srgbClr val="0A2540"/>
                </a:solidFill>
              </a:rPr>
              <a:t>Massive &amp; heterogeneous knowledge graph</a:t>
            </a:r>
            <a:endParaRPr lang="en-US" sz="1400" dirty="0"/>
          </a:p>
          <a:p>
            <a:pPr marL="0" indent="0">
              <a:buNone/>
            </a:pPr>
            <a:r>
              <a:rPr lang="en-US" sz="1200" dirty="0">
                <a:solidFill>
                  <a:srgbClr val="0A2540"/>
                </a:solidFill>
              </a:rPr>
              <a:t>Millions of global events with varying granularity require flexible retrieval strategies.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  <a:p>
            <a:r>
              <a:rPr lang="en-US" sz="1400" b="1" dirty="0">
                <a:solidFill>
                  <a:srgbClr val="0A2540"/>
                </a:solidFill>
              </a:rPr>
              <a:t>Need for adaptable RAG pipelines</a:t>
            </a:r>
            <a:endParaRPr lang="en-US" sz="1400" dirty="0"/>
          </a:p>
          <a:p>
            <a:pPr marL="0" indent="0">
              <a:buNone/>
            </a:pPr>
            <a:r>
              <a:rPr lang="en-US" sz="1200" dirty="0">
                <a:solidFill>
                  <a:srgbClr val="0A2540"/>
                </a:solidFill>
              </a:rPr>
              <a:t>Comparing dense, sparse, hybrid &amp; reranked retrievers helps identify optimal approaches.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  <a:p>
            <a:r>
              <a:rPr lang="en-US" sz="1400" b="1" dirty="0">
                <a:solidFill>
                  <a:srgbClr val="0A2540"/>
                </a:solidFill>
              </a:rPr>
              <a:t>Audience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A2540"/>
                </a:solidFill>
              </a:rPr>
              <a:t>AI engineers, data scientists &amp; solution architects exploring knowledge-graph RAG pipelines.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411480"/>
            <a:ext cx="320040" cy="3200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5"/>
              </a:rPr>
              <a:t>[2]</a:t>
            </a:r>
            <a:r>
              <a:rPr lang="en-US" sz="700" dirty="0">
                <a:solidFill>
                  <a:srgbClr val="000000"/>
                </a:solidFill>
              </a:rPr>
              <a:t>   </a:t>
            </a:r>
            <a:r>
              <a:rPr lang="en-US" sz="700" u="sng" dirty="0">
                <a:solidFill>
                  <a:srgbClr val="315E99"/>
                </a:solidFill>
                <a:hlinkClick r:id="rId6"/>
              </a:rPr>
              <a:t>[3]</a:t>
            </a:r>
            <a:endParaRPr lang="en-US" sz="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15E99"/>
                </a:solidFill>
              </a:rPr>
              <a:t>Solution &amp; Technology Stack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457200" y="1188720"/>
            <a:ext cx="50292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A4B7C"/>
                </a:solidFill>
              </a:rPr>
              <a:t>Five-Layer Architecture</a:t>
            </a:r>
            <a:r>
              <a:rPr lang="en-US" sz="1400" b="1" dirty="0">
                <a:solidFill>
                  <a:srgbClr val="2A4B7C"/>
                </a:solidFill>
              </a:rPr>
              <a:t>
</a:t>
            </a:r>
            <a:r>
              <a:rPr lang="en-US" sz="1200" b="1" dirty="0">
                <a:solidFill>
                  <a:srgbClr val="0A2540"/>
                </a:solidFill>
              </a:rPr>
              <a:t>Execution: </a:t>
            </a:r>
            <a:r>
              <a:rPr lang="en-US" sz="1200" dirty="0">
                <a:solidFill>
                  <a:srgbClr val="0A2540"/>
                </a:solidFill>
              </a:rPr>
              <a:t>LangGraph server, ingestion &amp; evaluation scripts
</a:t>
            </a:r>
            <a:r>
              <a:rPr lang="en-US" sz="1200" b="1" dirty="0">
                <a:solidFill>
                  <a:srgbClr val="0A2540"/>
                </a:solidFill>
              </a:rPr>
              <a:t>Orchestration: </a:t>
            </a:r>
            <a:r>
              <a:rPr lang="en-US" sz="1200" dirty="0">
                <a:solidFill>
                  <a:srgbClr val="0A2540"/>
                </a:solidFill>
              </a:rPr>
              <a:t>LangGraph workflows &amp; state management
</a:t>
            </a:r>
            <a:r>
              <a:rPr lang="en-US" sz="1200" b="1" dirty="0">
                <a:solidFill>
                  <a:srgbClr val="0A2540"/>
                </a:solidFill>
              </a:rPr>
              <a:t>Retrieval: </a:t>
            </a:r>
            <a:r>
              <a:rPr lang="en-US" sz="1200" dirty="0">
                <a:solidFill>
                  <a:srgbClr val="0A2540"/>
                </a:solidFill>
              </a:rPr>
              <a:t>Factory of Naive, BM25, Ensemble &amp; Cohere Rerank
</a:t>
            </a:r>
            <a:r>
              <a:rPr lang="en-US" sz="1200" b="1" dirty="0">
                <a:solidFill>
                  <a:srgbClr val="0A2540"/>
                </a:solidFill>
              </a:rPr>
              <a:t>Data: </a:t>
            </a:r>
            <a:r>
              <a:rPr lang="en-US" sz="1200" dirty="0">
                <a:solidFill>
                  <a:srgbClr val="0A2540"/>
                </a:solidFill>
              </a:rPr>
              <a:t>Qdrant vector store &amp; HF datasets (38 docs, 12 QA pairs)
</a:t>
            </a:r>
            <a:r>
              <a:rPr lang="en-US" sz="1200" b="1" dirty="0">
                <a:solidFill>
                  <a:srgbClr val="0A2540"/>
                </a:solidFill>
              </a:rPr>
              <a:t>Config &amp; External: </a:t>
            </a:r>
            <a:r>
              <a:rPr lang="en-US" sz="1200" dirty="0">
                <a:solidFill>
                  <a:srgbClr val="0A2540"/>
                </a:solidFill>
              </a:rPr>
              <a:t>GPT‑4.1 LLM, text-embedding-3-small, Cohere rerank v3.5</a:t>
            </a:r>
            <a:endParaRPr 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53B53A-DB47-B812-5912-4872E46B49DC}"/>
              </a:ext>
            </a:extLst>
          </p:cNvPr>
          <p:cNvGrpSpPr/>
          <p:nvPr/>
        </p:nvGrpSpPr>
        <p:grpSpPr>
          <a:xfrm>
            <a:off x="5852160" y="1542919"/>
            <a:ext cx="2926080" cy="2468880"/>
            <a:chOff x="5852160" y="1280160"/>
            <a:chExt cx="2926080" cy="2468880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2160" y="1280160"/>
              <a:ext cx="548640" cy="548640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6492240" y="1325880"/>
              <a:ext cx="2286000" cy="36576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Vector</a:t>
              </a:r>
              <a:r>
                <a:rPr lang="en-US" sz="1000" b="1" dirty="0"/>
                <a:t> </a:t>
              </a:r>
              <a:r>
                <a:rPr lang="en-US" sz="1000" b="1" dirty="0">
                  <a:solidFill>
                    <a:srgbClr val="0A2540"/>
                  </a:solidFill>
                </a:rPr>
                <a:t>Store</a:t>
              </a:r>
            </a:p>
            <a:p>
              <a:pPr marL="0" indent="0">
                <a:buNone/>
              </a:pPr>
              <a:r>
                <a:rPr lang="en-US" sz="1000" b="1" dirty="0" err="1">
                  <a:solidFill>
                    <a:srgbClr val="0A2540"/>
                  </a:solidFill>
                </a:rPr>
                <a:t>Qdrant</a:t>
              </a:r>
              <a:r>
                <a:rPr lang="en-US" sz="1000" b="1" dirty="0">
                  <a:solidFill>
                    <a:srgbClr val="0A2540"/>
                  </a:solidFill>
                </a:rPr>
                <a:t> (Docker)</a:t>
              </a:r>
              <a:endParaRPr lang="en-US" sz="1000" b="1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2160" y="1920240"/>
              <a:ext cx="548640" cy="54864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6492240" y="1965960"/>
              <a:ext cx="2286000" cy="36576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LLM</a:t>
              </a:r>
              <a:endParaRPr lang="en-US" sz="1000" dirty="0"/>
            </a:p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OpenAI gpt‑4.1-mini</a:t>
              </a:r>
              <a:endParaRPr lang="en-US" sz="1000" dirty="0"/>
            </a:p>
          </p:txBody>
        </p:sp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2160" y="2560320"/>
              <a:ext cx="548640" cy="548640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6492240" y="2606040"/>
              <a:ext cx="2286000" cy="36576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Embeddings</a:t>
              </a:r>
              <a:endParaRPr lang="en-US" sz="1000" dirty="0"/>
            </a:p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OpenAI text‑embedding-3-small</a:t>
              </a:r>
              <a:endParaRPr lang="en-US" sz="1000" dirty="0"/>
            </a:p>
          </p:txBody>
        </p:sp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2160" y="3200400"/>
              <a:ext cx="548640" cy="548640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6492240" y="3246120"/>
              <a:ext cx="2286000" cy="36576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Reranker</a:t>
              </a:r>
              <a:endParaRPr lang="en-US" sz="1000" dirty="0"/>
            </a:p>
            <a:p>
              <a:pPr marL="0" indent="0">
                <a:buNone/>
              </a:pPr>
              <a:r>
                <a:rPr lang="en-US" sz="1000" b="1" dirty="0">
                  <a:solidFill>
                    <a:srgbClr val="0A2540"/>
                  </a:solidFill>
                </a:rPr>
                <a:t>Cohere</a:t>
              </a:r>
              <a:endParaRPr lang="en-US" sz="1000" dirty="0"/>
            </a:p>
          </p:txBody>
        </p:sp>
      </p:grpSp>
      <p:sp>
        <p:nvSpPr>
          <p:cNvPr id="13" name="Text 6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8"/>
              </a:rPr>
              <a:t>[4]</a:t>
            </a:r>
            <a:r>
              <a:rPr lang="en-US" sz="700" dirty="0">
                <a:solidFill>
                  <a:srgbClr val="000000"/>
                </a:solidFill>
              </a:rPr>
              <a:t>   </a:t>
            </a:r>
            <a:r>
              <a:rPr lang="en-US" sz="700" u="sng" dirty="0">
                <a:solidFill>
                  <a:srgbClr val="315E99"/>
                </a:solidFill>
                <a:hlinkClick r:id="rId9"/>
              </a:rPr>
              <a:t>[5]</a:t>
            </a:r>
            <a:endParaRPr lang="en-US" sz="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15E99"/>
                </a:solidFill>
              </a:rPr>
              <a:t>Data Ingestion &amp; Preparation</a:t>
            </a:r>
            <a:endParaRPr lang="en-US" sz="2000" dirty="0"/>
          </a:p>
        </p:txBody>
      </p:sp>
      <p:sp>
        <p:nvSpPr>
          <p:cNvPr id="4" name="Shape 1"/>
          <p:cNvSpPr/>
          <p:nvPr/>
        </p:nvSpPr>
        <p:spPr>
          <a:xfrm>
            <a:off x="1088136" y="1188720"/>
            <a:ext cx="18288" cy="3200400"/>
          </a:xfrm>
          <a:prstGeom prst="rect">
            <a:avLst/>
          </a:prstGeom>
          <a:solidFill>
            <a:srgbClr val="315E99"/>
          </a:solidFill>
          <a:ln w="12700">
            <a:solidFill>
              <a:srgbClr val="315E99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996696" y="1988820"/>
            <a:ext cx="137160" cy="137160"/>
          </a:xfrm>
          <a:prstGeom prst="ellipse">
            <a:avLst/>
          </a:prstGeom>
          <a:solidFill>
            <a:srgbClr val="2FBF71"/>
          </a:solidFill>
          <a:ln w="12700">
            <a:solidFill>
              <a:srgbClr val="2FBF7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915668"/>
            <a:ext cx="320040" cy="3200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88720" y="1915668"/>
            <a:ext cx="3200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A2540"/>
                </a:solidFill>
              </a:rPr>
              <a:t>12‑page PDF
</a:t>
            </a:r>
            <a:r>
              <a:rPr lang="en-US" sz="1000" dirty="0">
                <a:solidFill>
                  <a:srgbClr val="0A2540"/>
                </a:solidFill>
              </a:rPr>
              <a:t>Raw GDELT paper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996696" y="2788920"/>
            <a:ext cx="137160" cy="137160"/>
          </a:xfrm>
          <a:prstGeom prst="ellipse">
            <a:avLst/>
          </a:prstGeom>
          <a:solidFill>
            <a:srgbClr val="2FBF71"/>
          </a:solidFill>
          <a:ln w="12700">
            <a:solidFill>
              <a:srgbClr val="2FBF7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2715768"/>
            <a:ext cx="320040" cy="3200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88720" y="2715768"/>
            <a:ext cx="3200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A2540"/>
                </a:solidFill>
              </a:rPr>
              <a:t>38 Documents
</a:t>
            </a:r>
            <a:r>
              <a:rPr lang="en-US" sz="1000" dirty="0">
                <a:solidFill>
                  <a:srgbClr val="0A2540"/>
                </a:solidFill>
              </a:rPr>
              <a:t>Page‑level chunks</a:t>
            </a:r>
            <a:endParaRPr lang="en-US" sz="1200" dirty="0"/>
          </a:p>
        </p:txBody>
      </p:sp>
      <p:sp>
        <p:nvSpPr>
          <p:cNvPr id="11" name="Shape 6"/>
          <p:cNvSpPr/>
          <p:nvPr/>
        </p:nvSpPr>
        <p:spPr>
          <a:xfrm>
            <a:off x="996696" y="3589020"/>
            <a:ext cx="137160" cy="137160"/>
          </a:xfrm>
          <a:prstGeom prst="ellipse">
            <a:avLst/>
          </a:prstGeom>
          <a:solidFill>
            <a:srgbClr val="2FBF71"/>
          </a:solidFill>
          <a:ln w="12700">
            <a:solidFill>
              <a:srgbClr val="2FBF7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3515868"/>
            <a:ext cx="320040" cy="3200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88720" y="3515868"/>
            <a:ext cx="3200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A2540"/>
                </a:solidFill>
              </a:rPr>
              <a:t>HF Datasets
</a:t>
            </a:r>
            <a:r>
              <a:rPr lang="en-US" sz="1000" u="sng" dirty="0">
                <a:solidFill>
                  <a:srgbClr val="0A254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Sources &amp; testset</a:t>
            </a:r>
            <a:endParaRPr lang="en-US" sz="1200" dirty="0"/>
          </a:p>
        </p:txBody>
      </p:sp>
      <p:sp>
        <p:nvSpPr>
          <p:cNvPr id="14" name="Shape 8"/>
          <p:cNvSpPr/>
          <p:nvPr/>
        </p:nvSpPr>
        <p:spPr>
          <a:xfrm>
            <a:off x="996696" y="4389120"/>
            <a:ext cx="137160" cy="137160"/>
          </a:xfrm>
          <a:prstGeom prst="ellipse">
            <a:avLst/>
          </a:prstGeom>
          <a:solidFill>
            <a:srgbClr val="2FBF71"/>
          </a:solidFill>
          <a:ln w="12700">
            <a:solidFill>
              <a:srgbClr val="2FBF7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4315968"/>
            <a:ext cx="320040" cy="3200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88720" y="4315968"/>
            <a:ext cx="3200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A2540"/>
                </a:solidFill>
              </a:rPr>
              <a:t>12 QA Pairs
</a:t>
            </a:r>
            <a:r>
              <a:rPr lang="en-US" sz="1000" u="sng" dirty="0">
                <a:solidFill>
                  <a:srgbClr val="0A254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Synthetic evaluation set</a:t>
            </a:r>
            <a:endParaRPr lang="en-US" sz="12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029200" y="1280160"/>
            <a:ext cx="3657600" cy="32004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11"/>
              </a:rPr>
              <a:t>[6]</a:t>
            </a:r>
            <a:r>
              <a:rPr lang="en-US" sz="700" dirty="0">
                <a:solidFill>
                  <a:srgbClr val="000000"/>
                </a:solidFill>
              </a:rPr>
              <a:t>   </a:t>
            </a:r>
            <a:r>
              <a:rPr lang="en-US" sz="700" u="sng" dirty="0">
                <a:solidFill>
                  <a:srgbClr val="315E99"/>
                </a:solidFill>
                <a:hlinkClick r:id="rId12"/>
              </a:rPr>
              <a:t>[7]</a:t>
            </a:r>
            <a:endParaRPr lang="en-US" sz="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15E99"/>
                </a:solidFill>
              </a:rPr>
              <a:t>Layered Architecture</a:t>
            </a:r>
            <a:endParaRPr lang="en-US" sz="2000" dirty="0"/>
          </a:p>
        </p:txBody>
      </p:sp>
      <p:sp>
        <p:nvSpPr>
          <p:cNvPr id="4" name="Shape 1"/>
          <p:cNvSpPr/>
          <p:nvPr/>
        </p:nvSpPr>
        <p:spPr>
          <a:xfrm>
            <a:off x="640080" y="1188720"/>
            <a:ext cx="7772400" cy="548640"/>
          </a:xfrm>
          <a:prstGeom prst="roundRect">
            <a:avLst>
              <a:gd name="adj" fmla="val 8333"/>
            </a:avLst>
          </a:prstGeom>
          <a:solidFill>
            <a:srgbClr val="E3F2FD"/>
          </a:solidFill>
          <a:ln w="12700">
            <a:solidFill>
              <a:srgbClr val="315E99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731520" y="1261872"/>
            <a:ext cx="7680960" cy="45720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A2540"/>
                </a:solidFill>
              </a:rPr>
              <a:t>Execution
</a:t>
            </a:r>
            <a:r>
              <a:rPr lang="en-US" sz="1000" dirty="0">
                <a:solidFill>
                  <a:srgbClr val="0A2540"/>
                </a:solidFill>
              </a:rPr>
              <a:t>Ingestion &amp; evaluation scripts, LangGraph Platform server, LangChain Document loaders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40080" y="1828800"/>
            <a:ext cx="7772400" cy="548640"/>
          </a:xfrm>
          <a:prstGeom prst="roundRect">
            <a:avLst>
              <a:gd name="adj" fmla="val 8333"/>
            </a:avLst>
          </a:prstGeom>
          <a:solidFill>
            <a:srgbClr val="E8F5E9"/>
          </a:solidFill>
          <a:ln w="12700">
            <a:solidFill>
              <a:srgbClr val="315E99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731520" y="1901952"/>
            <a:ext cx="7680960" cy="45720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A2540"/>
                </a:solidFill>
              </a:rPr>
              <a:t>Orchestration
</a:t>
            </a:r>
            <a:r>
              <a:rPr lang="en-US" sz="1000" dirty="0">
                <a:solidFill>
                  <a:srgbClr val="0A2540"/>
                </a:solidFill>
              </a:rPr>
              <a:t>LangGraph builders &amp; state schemas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40080" y="2468880"/>
            <a:ext cx="7772400" cy="548640"/>
          </a:xfrm>
          <a:prstGeom prst="roundRect">
            <a:avLst>
              <a:gd name="adj" fmla="val 8333"/>
            </a:avLst>
          </a:prstGeom>
          <a:solidFill>
            <a:srgbClr val="FFF3E0"/>
          </a:solidFill>
          <a:ln w="12700">
            <a:solidFill>
              <a:srgbClr val="315E99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731520" y="2542032"/>
            <a:ext cx="7680960" cy="45720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A2540"/>
                </a:solidFill>
              </a:rPr>
              <a:t>Retrieval
</a:t>
            </a:r>
            <a:r>
              <a:rPr lang="en-US" sz="1000" dirty="0">
                <a:solidFill>
                  <a:srgbClr val="0A2540"/>
                </a:solidFill>
              </a:rPr>
              <a:t>Factory: Naive, BM25, Ensemble, Cohere Rerank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40080" y="3108960"/>
            <a:ext cx="7772400" cy="548640"/>
          </a:xfrm>
          <a:prstGeom prst="roundRect">
            <a:avLst>
              <a:gd name="adj" fmla="val 8333"/>
            </a:avLst>
          </a:prstGeom>
          <a:solidFill>
            <a:srgbClr val="F3E5F5"/>
          </a:solidFill>
          <a:ln w="12700">
            <a:solidFill>
              <a:srgbClr val="315E99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731520" y="3182112"/>
            <a:ext cx="7680960" cy="45720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A2540"/>
                </a:solidFill>
              </a:rPr>
              <a:t>Data
</a:t>
            </a:r>
            <a:r>
              <a:rPr lang="en-US" sz="1000" dirty="0">
                <a:solidFill>
                  <a:srgbClr val="0A2540"/>
                </a:solidFill>
              </a:rPr>
              <a:t>Qdrant store, HF datasets &amp; manifest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40080" y="3749040"/>
            <a:ext cx="7772400" cy="548640"/>
          </a:xfrm>
          <a:prstGeom prst="roundRect">
            <a:avLst>
              <a:gd name="adj" fmla="val 8333"/>
            </a:avLst>
          </a:prstGeom>
          <a:solidFill>
            <a:srgbClr val="FCE4EC"/>
          </a:solidFill>
          <a:ln w="12700">
            <a:solidFill>
              <a:srgbClr val="315E99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31520" y="3822192"/>
            <a:ext cx="7680960" cy="45720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A2540"/>
                </a:solidFill>
              </a:rPr>
              <a:t>Config &amp; External
</a:t>
            </a:r>
            <a:r>
              <a:rPr lang="en-US" sz="1000" dirty="0">
                <a:solidFill>
                  <a:srgbClr val="0A2540"/>
                </a:solidFill>
              </a:rPr>
              <a:t>LLM, embeddings, reranker &amp; environment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4"/>
              </a:rPr>
              <a:t>[8]</a:t>
            </a:r>
            <a:r>
              <a:rPr lang="en-US" sz="700" dirty="0">
                <a:solidFill>
                  <a:srgbClr val="000000"/>
                </a:solidFill>
              </a:rPr>
              <a:t>   </a:t>
            </a:r>
            <a:r>
              <a:rPr lang="en-US" sz="700" u="sng" dirty="0">
                <a:solidFill>
                  <a:srgbClr val="315E99"/>
                </a:solidFill>
                <a:hlinkClick r:id="rId5"/>
              </a:rPr>
              <a:t>[9]</a:t>
            </a:r>
            <a:endParaRPr lang="en-US" sz="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15E99"/>
                </a:solidFill>
              </a:rPr>
              <a:t>Retrieval Strategies &amp; Factory Pattern</a:t>
            </a:r>
            <a:endParaRPr lang="en-US" sz="2000" dirty="0"/>
          </a:p>
        </p:txBody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65760" y="1188720"/>
          <a:ext cx="5029200" cy="237744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48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Strategy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E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Approach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E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Details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E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2540"/>
                          </a:solidFill>
                        </a:rPr>
                        <a:t>Naive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0A2540"/>
                          </a:solidFill>
                        </a:rPr>
                        <a:t>Dense vector search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0A2540"/>
                          </a:solidFill>
                        </a:rPr>
                        <a:t>Embeddings + cosine similarity (k=5)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2540"/>
                          </a:solidFill>
                        </a:rPr>
                        <a:t>BM25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5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0A2540"/>
                          </a:solidFill>
                        </a:rPr>
                        <a:t>Sparse keyword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5E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0A2540"/>
                          </a:solidFill>
                        </a:rPr>
                        <a:t>TF‑IDF &amp; in‑memory index (k=5)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2540"/>
                          </a:solidFill>
                        </a:rPr>
                        <a:t>Ensemble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0A2540"/>
                          </a:solidFill>
                        </a:rPr>
                        <a:t>Hybrid 50/50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0A2540"/>
                          </a:solidFill>
                        </a:rPr>
                        <a:t>Weighted merge of dense &amp; sparse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0A2540"/>
                          </a:solidFill>
                        </a:rPr>
                        <a:t>Cohere Rerank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0A2540"/>
                          </a:solidFill>
                        </a:rPr>
                        <a:t>Contextual compression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0A2540"/>
                          </a:solidFill>
                        </a:rPr>
                        <a:t>Wide retrieval (k=20) → rerank top‑3</a:t>
                      </a: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A6DCC3C-D582-77D0-27E1-F102AC1E5092}"/>
              </a:ext>
            </a:extLst>
          </p:cNvPr>
          <p:cNvGrpSpPr/>
          <p:nvPr/>
        </p:nvGrpSpPr>
        <p:grpSpPr>
          <a:xfrm>
            <a:off x="5760720" y="1198170"/>
            <a:ext cx="3200400" cy="3831020"/>
            <a:chOff x="5760720" y="693683"/>
            <a:chExt cx="3200400" cy="3831020"/>
          </a:xfrm>
        </p:grpSpPr>
        <p:sp>
          <p:nvSpPr>
            <p:cNvPr id="5" name="Shape 1"/>
            <p:cNvSpPr/>
            <p:nvPr/>
          </p:nvSpPr>
          <p:spPr>
            <a:xfrm>
              <a:off x="5760720" y="693683"/>
              <a:ext cx="3200400" cy="3831020"/>
            </a:xfrm>
            <a:prstGeom prst="roundRect">
              <a:avLst>
                <a:gd name="adj" fmla="val 1923"/>
              </a:avLst>
            </a:prstGeom>
            <a:solidFill>
              <a:srgbClr val="F7F8FB"/>
            </a:solidFill>
            <a:ln w="12700">
              <a:solidFill>
                <a:srgbClr val="315E99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" name="Text 2"/>
            <p:cNvSpPr/>
            <p:nvPr/>
          </p:nvSpPr>
          <p:spPr>
            <a:xfrm>
              <a:off x="5806440" y="814028"/>
              <a:ext cx="3108960" cy="2743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r>
                <a:rPr lang="en-US" sz="1200" b="1" dirty="0">
                  <a:solidFill>
                    <a:srgbClr val="2A4B7C"/>
                  </a:solidFill>
                </a:rPr>
                <a:t>Factory Pattern Example
</a:t>
              </a:r>
              <a:endParaRPr lang="en-US" sz="120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5806440" y="1018979"/>
              <a:ext cx="3108960" cy="3285008"/>
            </a:xfrm>
            <a:prstGeom prst="rect">
              <a:avLst/>
            </a:prstGeom>
            <a:noFill/>
            <a:ln/>
          </p:spPr>
          <p:txBody>
            <a:bodyPr wrap="square" lIns="635" tIns="635" rIns="635" bIns="635" rtlCol="0" anchor="ctr"/>
            <a:lstStyle/>
            <a:p>
              <a:pPr marL="0" indent="0">
                <a:buNone/>
              </a:pPr>
              <a:r>
                <a:rPr lang="en-US" sz="800" dirty="0">
                  <a:solidFill>
                    <a:srgbClr val="569CD6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def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</a:t>
              </a:r>
              <a:r>
                <a:rPr lang="en-US" sz="800" dirty="0">
                  <a:solidFill>
                    <a:srgbClr val="DCDCAA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create_retrievers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(documents, vector_store, k=</a:t>
              </a:r>
              <a:r>
                <a:rPr lang="en-US" sz="800" dirty="0">
                  <a:solidFill>
                    <a:srgbClr val="B5CEA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5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):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569CD6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return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{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CE917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"naive"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: vector_store.as_retriever(search_kwargs={</a:t>
              </a:r>
              <a:r>
                <a:rPr lang="en-US" sz="800" dirty="0">
                  <a:solidFill>
                    <a:srgbClr val="CE917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"k"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: k}),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CE917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"bm25"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: BM25Retriever.from_documents(documents, k=k),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CE917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"ensemble"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: EnsembleRetriever(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    retrievers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=[vector_store.as_retriever(search_kwargs={</a:t>
              </a:r>
              <a:r>
                <a:rPr lang="en-US" sz="800" dirty="0">
                  <a:solidFill>
                    <a:srgbClr val="CE917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"k"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: k}), BM25Retriever.from_documents(documents, k=k)],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    weights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=[</a:t>
              </a:r>
              <a:r>
                <a:rPr lang="en-US" sz="800" dirty="0">
                  <a:solidFill>
                    <a:srgbClr val="B5CEA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0.5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, </a:t>
              </a:r>
              <a:r>
                <a:rPr lang="en-US" sz="800" dirty="0">
                  <a:solidFill>
                    <a:srgbClr val="B5CEA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0.5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],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),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CE917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"cohere_rerank"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: ContextualCompressionRetriever(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    base_retriever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=vector_store.as_retriever(search_kwargs={</a:t>
              </a:r>
              <a:r>
                <a:rPr lang="en-US" sz="800" dirty="0">
                  <a:solidFill>
                    <a:srgbClr val="CE917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"k"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: </a:t>
              </a:r>
              <a:r>
                <a:rPr lang="en-US" sz="800" dirty="0">
                  <a:solidFill>
                    <a:srgbClr val="B5CEA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20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}),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    compressor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=CohereRerankCompressor(model=</a:t>
              </a:r>
              <a:r>
                <a:rPr lang="en-US" sz="800" dirty="0">
                  <a:solidFill>
                    <a:srgbClr val="CE917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"rerank-v3.5"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, top_n=</a:t>
              </a:r>
              <a:r>
                <a:rPr lang="en-US" sz="800" dirty="0">
                  <a:solidFill>
                    <a:srgbClr val="B5CEA8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3</a:t>
              </a: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),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    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),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</a:t>
              </a:r>
              <a:endParaRPr lang="en-US" sz="800" dirty="0"/>
            </a:p>
            <a:p>
              <a:pPr marL="0" indent="0">
                <a:buNone/>
              </a:pPr>
              <a:r>
                <a:rPr lang="en-US" sz="800" dirty="0">
                  <a:solidFill>
                    <a:srgbClr val="D4D4D4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}</a:t>
              </a:r>
              <a:endParaRPr lang="en-US" sz="800" dirty="0"/>
            </a:p>
          </p:txBody>
        </p:sp>
      </p:grpSp>
      <p:sp>
        <p:nvSpPr>
          <p:cNvPr id="8" name="Text 4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4"/>
              </a:rPr>
              <a:t>[10]</a:t>
            </a:r>
            <a:r>
              <a:rPr lang="en-US" sz="700" dirty="0">
                <a:solidFill>
                  <a:srgbClr val="000000"/>
                </a:solidFill>
              </a:rPr>
              <a:t>   </a:t>
            </a:r>
            <a:r>
              <a:rPr lang="en-US" sz="700" u="sng" dirty="0">
                <a:solidFill>
                  <a:srgbClr val="315E99"/>
                </a:solidFill>
                <a:hlinkClick r:id="rId5"/>
              </a:rPr>
              <a:t>[11]</a:t>
            </a:r>
            <a:endParaRPr lang="en-US" sz="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57200"/>
            <a:ext cx="320040" cy="320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438912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15E99"/>
                </a:solidFill>
              </a:rPr>
              <a:t>Evaluation Pipeline &amp; Metrics</a:t>
            </a:r>
            <a:endParaRPr lang="en-US" sz="2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1188720"/>
            <a:ext cx="256032" cy="2560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520" y="118872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A2540"/>
                </a:solidFill>
              </a:rPr>
              <a:t>Data Loading
</a:t>
            </a:r>
            <a:r>
              <a:rPr lang="en-US" sz="900" dirty="0">
                <a:solidFill>
                  <a:srgbClr val="0A2540"/>
                </a:solidFill>
              </a:rPr>
              <a:t>Load source docs &amp; golden test set from HuggingFace</a:t>
            </a:r>
            <a:endParaRPr lang="en-US" sz="1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1737360"/>
            <a:ext cx="256032" cy="2560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1520" y="173736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A2540"/>
                </a:solidFill>
              </a:rPr>
              <a:t>Build RAG Stack
</a:t>
            </a:r>
            <a:r>
              <a:rPr lang="en-US" sz="900" dirty="0">
                <a:solidFill>
                  <a:srgbClr val="0A2540"/>
                </a:solidFill>
              </a:rPr>
              <a:t>Vector store → retrievers → graphs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" y="2286000"/>
            <a:ext cx="256032" cy="25603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1520" y="228600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A2540"/>
                </a:solidFill>
              </a:rPr>
              <a:t>Inference
</a:t>
            </a:r>
            <a:r>
              <a:rPr lang="en-US" sz="900" dirty="0">
                <a:solidFill>
                  <a:srgbClr val="0A2540"/>
                </a:solidFill>
              </a:rPr>
              <a:t>Run 12 questions across 4 retrievers</a:t>
            </a:r>
            <a:endParaRPr lang="en-US" sz="1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" y="2834640"/>
            <a:ext cx="256032" cy="25603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1520" y="28346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A2540"/>
                </a:solidFill>
              </a:rPr>
              <a:t>Evaluation
</a:t>
            </a:r>
            <a:r>
              <a:rPr lang="en-US" sz="900" dirty="0">
                <a:solidFill>
                  <a:srgbClr val="0A2540"/>
                </a:solidFill>
              </a:rPr>
              <a:t>Compute four RAGAS metrics per run</a:t>
            </a:r>
            <a:endParaRPr lang="en-US" sz="1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3383280"/>
            <a:ext cx="256032" cy="25603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3152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A2540"/>
                </a:solidFill>
              </a:rPr>
              <a:t>Analysis
</a:t>
            </a:r>
            <a:r>
              <a:rPr lang="en-US" sz="900" dirty="0">
                <a:solidFill>
                  <a:srgbClr val="0A2540"/>
                </a:solidFill>
              </a:rPr>
              <a:t>Aggregate scores &amp; rank strategies</a:t>
            </a:r>
            <a:endParaRPr lang="en-US" sz="1200" dirty="0"/>
          </a:p>
        </p:txBody>
      </p:sp>
      <p:graphicFrame>
        <p:nvGraphicFramePr>
          <p:cNvPr id="14" name="Chart 0"/>
          <p:cNvGraphicFramePr/>
          <p:nvPr/>
        </p:nvGraphicFramePr>
        <p:xfrm>
          <a:off x="4663440" y="1097280"/>
          <a:ext cx="4114800" cy="33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5" name="Text 6"/>
          <p:cNvSpPr/>
          <p:nvPr/>
        </p:nvSpPr>
        <p:spPr>
          <a:xfrm>
            <a:off x="457200" y="48006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u="sng" dirty="0">
                <a:solidFill>
                  <a:srgbClr val="315E99"/>
                </a:solidFill>
                <a:hlinkClick r:id="rId9"/>
              </a:rPr>
              <a:t>[12]</a:t>
            </a:r>
            <a:r>
              <a:rPr lang="en-US" sz="700" dirty="0">
                <a:solidFill>
                  <a:srgbClr val="000000"/>
                </a:solidFill>
              </a:rPr>
              <a:t>   </a:t>
            </a:r>
            <a:r>
              <a:rPr lang="en-US" sz="700" u="sng" dirty="0">
                <a:solidFill>
                  <a:srgbClr val="315E99"/>
                </a:solidFill>
                <a:hlinkClick r:id="rId10"/>
              </a:rPr>
              <a:t>[13]</a:t>
            </a:r>
            <a:endParaRPr lang="en-US" sz="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1182</Words>
  <Application>Microsoft Office PowerPoint</Application>
  <PresentationFormat>Custom</PresentationFormat>
  <Paragraphs>136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Don Branson</cp:lastModifiedBy>
  <cp:revision>12</cp:revision>
  <dcterms:created xsi:type="dcterms:W3CDTF">2025-10-31T18:50:34Z</dcterms:created>
  <dcterms:modified xsi:type="dcterms:W3CDTF">2025-10-31T21:19:49Z</dcterms:modified>
</cp:coreProperties>
</file>